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8" r:id="rId10"/>
    <p:sldId id="265" r:id="rId11"/>
    <p:sldId id="270" r:id="rId12"/>
    <p:sldId id="269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CC"/>
    <a:srgbClr val="DA8FFF"/>
    <a:srgbClr val="00FF00"/>
    <a:srgbClr val="00336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DB14-0AEC-4532-AF83-B4F3591737E2}" type="datetimeFigureOut">
              <a:rPr lang="en-US" smtClean="0"/>
              <a:pPr/>
              <a:t>6/17/10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FBE5-824B-4EE6-87F4-79275B8FA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DB14-0AEC-4532-AF83-B4F3591737E2}" type="datetimeFigureOut">
              <a:rPr lang="en-US" smtClean="0"/>
              <a:pPr/>
              <a:t>6/17/10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FBE5-824B-4EE6-87F4-79275B8FA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DB14-0AEC-4532-AF83-B4F3591737E2}" type="datetimeFigureOut">
              <a:rPr lang="en-US" smtClean="0"/>
              <a:pPr/>
              <a:t>6/17/10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FBE5-824B-4EE6-87F4-79275B8FA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6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DB14-0AEC-4532-AF83-B4F3591737E2}" type="datetimeFigureOut">
              <a:rPr lang="en-US" smtClean="0"/>
              <a:pPr/>
              <a:t>6/17/10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FBE5-824B-4EE6-87F4-79275B8FA98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top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210176" y="3210176"/>
            <a:ext cx="6858000" cy="43764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DB14-0AEC-4532-AF83-B4F3591737E2}" type="datetimeFigureOut">
              <a:rPr lang="en-US" smtClean="0"/>
              <a:pPr/>
              <a:t>6/17/10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FBE5-824B-4EE6-87F4-79275B8FA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DB14-0AEC-4532-AF83-B4F3591737E2}" type="datetimeFigureOut">
              <a:rPr lang="en-US" smtClean="0"/>
              <a:pPr/>
              <a:t>6/17/10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FBE5-824B-4EE6-87F4-79275B8FA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DB14-0AEC-4532-AF83-B4F3591737E2}" type="datetimeFigureOut">
              <a:rPr lang="en-US" smtClean="0"/>
              <a:pPr/>
              <a:t>6/17/10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FBE5-824B-4EE6-87F4-79275B8FA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DB14-0AEC-4532-AF83-B4F3591737E2}" type="datetimeFigureOut">
              <a:rPr lang="en-US" smtClean="0"/>
              <a:pPr/>
              <a:t>6/17/10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FBE5-824B-4EE6-87F4-79275B8FA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DB14-0AEC-4532-AF83-B4F3591737E2}" type="datetimeFigureOut">
              <a:rPr lang="en-US" smtClean="0"/>
              <a:pPr/>
              <a:t>6/17/10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FBE5-824B-4EE6-87F4-79275B8FA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DB14-0AEC-4532-AF83-B4F3591737E2}" type="datetimeFigureOut">
              <a:rPr lang="en-US" smtClean="0"/>
              <a:pPr/>
              <a:t>6/17/10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FBE5-824B-4EE6-87F4-79275B8FA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DB14-0AEC-4532-AF83-B4F3591737E2}" type="datetimeFigureOut">
              <a:rPr lang="en-US" smtClean="0"/>
              <a:pPr/>
              <a:t>6/17/10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FBE5-824B-4EE6-87F4-79275B8FA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FDB14-0AEC-4532-AF83-B4F3591737E2}" type="datetimeFigureOut">
              <a:rPr lang="en-US" smtClean="0"/>
              <a:pPr/>
              <a:t>6/17/10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3FBE5-824B-4EE6-87F4-79275B8FA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5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8458200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CC"/>
                </a:solidFill>
              </a:rPr>
              <a:t>CEOS WGCV</a:t>
            </a:r>
            <a:r>
              <a:rPr lang="en-US" sz="4800" b="1" dirty="0" smtClean="0">
                <a:solidFill>
                  <a:srgbClr val="FFFFCC"/>
                </a:solidFill>
              </a:rPr>
              <a:t/>
            </a:r>
            <a:br>
              <a:rPr lang="en-US" sz="4800" b="1" dirty="0" smtClean="0">
                <a:solidFill>
                  <a:srgbClr val="FFFFCC"/>
                </a:solidFill>
              </a:rPr>
            </a:br>
            <a:r>
              <a:rPr lang="en-US" b="1" dirty="0" smtClean="0">
                <a:solidFill>
                  <a:srgbClr val="FFFFCC"/>
                </a:solidFill>
              </a:rPr>
              <a:t>Land Product Validation Sub-Group</a:t>
            </a:r>
            <a:r>
              <a:rPr lang="en-US" b="1" smtClean="0">
                <a:solidFill>
                  <a:srgbClr val="FFFFCC"/>
                </a:solidFill>
              </a:rPr>
              <a:t/>
            </a:r>
            <a:br>
              <a:rPr lang="en-US" b="1" smtClean="0">
                <a:solidFill>
                  <a:srgbClr val="FFFFCC"/>
                </a:solidFill>
              </a:rPr>
            </a:br>
            <a:r>
              <a:rPr lang="en-US" b="1" smtClean="0">
                <a:solidFill>
                  <a:srgbClr val="FFFFCC"/>
                </a:solidFill>
              </a:rPr>
              <a:t>Overview</a:t>
            </a:r>
            <a:endParaRPr lang="en-US" b="1" dirty="0">
              <a:solidFill>
                <a:srgbClr val="FFFFCC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4724400"/>
            <a:ext cx="6934200" cy="175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CC"/>
                </a:solidFill>
              </a:rPr>
              <a:t>Joanne Nightingale, Jaime Nickeson</a:t>
            </a:r>
          </a:p>
          <a:p>
            <a:r>
              <a:rPr lang="en-US" sz="2000" dirty="0" smtClean="0">
                <a:solidFill>
                  <a:srgbClr val="FFFFCC"/>
                </a:solidFill>
              </a:rPr>
              <a:t>(Sigma Space Corp / NASA GSFC)</a:t>
            </a:r>
          </a:p>
          <a:p>
            <a:r>
              <a:rPr lang="en-US" sz="2400" b="1" i="1" dirty="0" smtClean="0">
                <a:solidFill>
                  <a:srgbClr val="FFFFCC"/>
                </a:solidFill>
              </a:rPr>
              <a:t>With input from LPV Focus Group Leads</a:t>
            </a:r>
            <a:endParaRPr lang="en-US" sz="2400" b="1" i="1" dirty="0">
              <a:solidFill>
                <a:srgbClr val="FFFFCC"/>
              </a:solidFill>
            </a:endParaRPr>
          </a:p>
        </p:txBody>
      </p:sp>
      <p:pic>
        <p:nvPicPr>
          <p:cNvPr id="7" name="Picture 14" descr="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333999"/>
            <a:ext cx="1524000" cy="1299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6" descr="to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3412" y="152400"/>
            <a:ext cx="7164388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LPV_logo_up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1772828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A8FFF"/>
                </a:solidFill>
              </a:rPr>
              <a:t>LPV Webpage</a:t>
            </a:r>
            <a:endParaRPr lang="en-US" dirty="0">
              <a:solidFill>
                <a:srgbClr val="DA8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105400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solidFill>
                  <a:srgbClr val="FFFFCC"/>
                </a:solidFill>
              </a:rPr>
              <a:t>Updating product lists and background </a:t>
            </a:r>
            <a:r>
              <a:rPr lang="en-US" sz="2400" dirty="0">
                <a:solidFill>
                  <a:srgbClr val="FFFFCC"/>
                </a:solidFill>
              </a:rPr>
              <a:t>validation </a:t>
            </a:r>
            <a:r>
              <a:rPr lang="en-US" sz="2400" dirty="0" smtClean="0">
                <a:solidFill>
                  <a:srgbClr val="FFFFCC"/>
                </a:solidFill>
              </a:rPr>
              <a:t>information per focus group</a:t>
            </a:r>
            <a:endParaRPr lang="en-US" sz="2400" dirty="0">
              <a:solidFill>
                <a:srgbClr val="FFFFCC"/>
              </a:solidFill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10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6" name="Picture 5" descr="we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761335"/>
            <a:ext cx="6553199" cy="479186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62200" y="3352800"/>
          <a:ext cx="1676400" cy="175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/>
              </a:tblGrid>
              <a:tr h="350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Background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Meetings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Case Studies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Inter-comparisons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biophsypr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066800"/>
            <a:ext cx="4295104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mmeetin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066800"/>
            <a:ext cx="4800601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background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1066800"/>
            <a:ext cx="4747327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DA8FFF"/>
                </a:solidFill>
              </a:rPr>
              <a:t>ISRSE 2011 - </a:t>
            </a:r>
            <a:r>
              <a:rPr lang="en-US" dirty="0" smtClean="0">
                <a:solidFill>
                  <a:srgbClr val="FFFFCC"/>
                </a:solidFill>
              </a:rPr>
              <a:t>http://isrse34.</a:t>
            </a:r>
            <a:r>
              <a:rPr lang="en-US" dirty="0" smtClean="0">
                <a:solidFill>
                  <a:srgbClr val="FFFFCC"/>
                </a:solidFill>
              </a:rPr>
              <a:t>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610600" cy="3581400"/>
          </a:xfrm>
        </p:spPr>
        <p:txBody>
          <a:bodyPr/>
          <a:lstStyle/>
          <a:p>
            <a:r>
              <a:rPr lang="en-US" sz="2400" dirty="0" smtClean="0">
                <a:solidFill>
                  <a:srgbClr val="FFFFCC"/>
                </a:solidFill>
              </a:rPr>
              <a:t>International Symposium of Remote Sensing of Environment</a:t>
            </a:r>
          </a:p>
          <a:p>
            <a:r>
              <a:rPr lang="en-US" sz="2400" dirty="0" smtClean="0">
                <a:solidFill>
                  <a:srgbClr val="FFFFCC"/>
                </a:solidFill>
              </a:rPr>
              <a:t>Special Session on ground observation networks for operational land product validation </a:t>
            </a:r>
            <a:r>
              <a:rPr lang="en-US" sz="1600" dirty="0" smtClean="0">
                <a:solidFill>
                  <a:srgbClr val="FFFFCC"/>
                </a:solidFill>
              </a:rPr>
              <a:t>(</a:t>
            </a:r>
            <a:r>
              <a:rPr lang="en-US" sz="1600" dirty="0" err="1" smtClean="0">
                <a:solidFill>
                  <a:srgbClr val="FFFFCC"/>
                </a:solidFill>
              </a:rPr>
              <a:t>hyperspectral</a:t>
            </a:r>
            <a:r>
              <a:rPr lang="en-US" sz="1600" dirty="0" smtClean="0">
                <a:solidFill>
                  <a:srgbClr val="FFFFCC"/>
                </a:solidFill>
              </a:rPr>
              <a:t> sensors / cameras / scaling issues etc)</a:t>
            </a:r>
            <a:endParaRPr lang="en-US" sz="2400" dirty="0" smtClean="0">
              <a:solidFill>
                <a:srgbClr val="FFFFCC"/>
              </a:solidFill>
            </a:endParaRPr>
          </a:p>
          <a:p>
            <a:r>
              <a:rPr lang="en-US" sz="2400" dirty="0" smtClean="0">
                <a:solidFill>
                  <a:srgbClr val="FFFFCC"/>
                </a:solidFill>
              </a:rPr>
              <a:t>April 10 – 14, 2011</a:t>
            </a:r>
          </a:p>
          <a:p>
            <a:r>
              <a:rPr lang="en-US" sz="2400" dirty="0" smtClean="0">
                <a:solidFill>
                  <a:srgbClr val="FFFFCC"/>
                </a:solidFill>
              </a:rPr>
              <a:t>Sydney, Australia!</a:t>
            </a:r>
          </a:p>
          <a:p>
            <a:r>
              <a:rPr lang="en-US" sz="2400" dirty="0" smtClean="0">
                <a:solidFill>
                  <a:srgbClr val="FFFFCC"/>
                </a:solidFill>
              </a:rPr>
              <a:t>Abstracts Due: September 1, 2010</a:t>
            </a:r>
          </a:p>
          <a:p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4" name="Picture 3" descr="isr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138229"/>
            <a:ext cx="7848600" cy="2567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A8FFF"/>
                </a:solidFill>
              </a:rPr>
              <a:t>Land Surface </a:t>
            </a:r>
            <a:r>
              <a:rPr lang="en-US" dirty="0" err="1" smtClean="0">
                <a:solidFill>
                  <a:srgbClr val="DA8FFF"/>
                </a:solidFill>
              </a:rPr>
              <a:t>Phenology</a:t>
            </a:r>
            <a:r>
              <a:rPr lang="en-US" dirty="0" smtClean="0">
                <a:solidFill>
                  <a:srgbClr val="DA8FFF"/>
                </a:solidFill>
              </a:rPr>
              <a:t>…… Jeff</a:t>
            </a:r>
            <a:endParaRPr lang="en-US" dirty="0">
              <a:solidFill>
                <a:srgbClr val="DA8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Expand Initial LSP product inter-comparison</a:t>
            </a:r>
          </a:p>
          <a:p>
            <a:endParaRPr lang="en-US" dirty="0" smtClean="0">
              <a:solidFill>
                <a:srgbClr val="FFFFCC"/>
              </a:solidFill>
            </a:endParaRPr>
          </a:p>
          <a:p>
            <a:r>
              <a:rPr lang="en-US" dirty="0" smtClean="0">
                <a:solidFill>
                  <a:srgbClr val="FFFFCC"/>
                </a:solidFill>
              </a:rPr>
              <a:t>Issues to address:</a:t>
            </a:r>
          </a:p>
          <a:p>
            <a:pPr lvl="1"/>
            <a:r>
              <a:rPr lang="en-US" dirty="0" smtClean="0">
                <a:solidFill>
                  <a:srgbClr val="FFFFCC"/>
                </a:solidFill>
              </a:rPr>
              <a:t>How do metrics from different methods compare?</a:t>
            </a:r>
          </a:p>
          <a:p>
            <a:pPr lvl="1"/>
            <a:r>
              <a:rPr lang="en-US" dirty="0" smtClean="0">
                <a:solidFill>
                  <a:srgbClr val="FFFFCC"/>
                </a:solidFill>
              </a:rPr>
              <a:t>Does temporal smoothing effect </a:t>
            </a:r>
            <a:r>
              <a:rPr lang="en-US" dirty="0" err="1" smtClean="0">
                <a:solidFill>
                  <a:srgbClr val="FFFFCC"/>
                </a:solidFill>
              </a:rPr>
              <a:t>phenological</a:t>
            </a:r>
            <a:r>
              <a:rPr lang="en-US" dirty="0" smtClean="0">
                <a:solidFill>
                  <a:srgbClr val="FFFFCC"/>
                </a:solidFill>
              </a:rPr>
              <a:t> events – i.e. second, third seasons?</a:t>
            </a:r>
          </a:p>
          <a:p>
            <a:pPr lvl="1"/>
            <a:r>
              <a:rPr lang="en-US" dirty="0" smtClean="0">
                <a:solidFill>
                  <a:srgbClr val="FFFFCC"/>
                </a:solidFill>
              </a:rPr>
              <a:t>Affects of multi-day image compositing?</a:t>
            </a:r>
          </a:p>
          <a:p>
            <a:pPr lvl="1"/>
            <a:endParaRPr lang="en-US" dirty="0" smtClean="0">
              <a:solidFill>
                <a:srgbClr val="FFFFCC"/>
              </a:solidFill>
            </a:endParaRPr>
          </a:p>
          <a:p>
            <a:r>
              <a:rPr lang="en-US" dirty="0" smtClean="0">
                <a:solidFill>
                  <a:srgbClr val="FFFFCC"/>
                </a:solidFill>
              </a:rPr>
              <a:t>Scaling field samples to pixel resolution:</a:t>
            </a:r>
          </a:p>
          <a:p>
            <a:pPr lvl="1"/>
            <a:r>
              <a:rPr lang="en-US" dirty="0" smtClean="0">
                <a:solidFill>
                  <a:srgbClr val="FFFFCC"/>
                </a:solidFill>
              </a:rPr>
              <a:t>Vegetation heterogeneity</a:t>
            </a:r>
          </a:p>
          <a:p>
            <a:pPr lvl="1"/>
            <a:r>
              <a:rPr lang="en-US" dirty="0" smtClean="0">
                <a:solidFill>
                  <a:srgbClr val="FFFFCC"/>
                </a:solidFill>
              </a:rPr>
              <a:t>Field sampling schemes</a:t>
            </a:r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A8FFF"/>
                </a:solidFill>
              </a:rPr>
              <a:t>Validation Stages</a:t>
            </a:r>
            <a:endParaRPr lang="en-US" dirty="0">
              <a:solidFill>
                <a:srgbClr val="DA8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762000"/>
          </a:xfrm>
        </p:spPr>
        <p:txBody>
          <a:bodyPr/>
          <a:lstStyle/>
          <a:p>
            <a:r>
              <a:rPr lang="en-US" sz="2400" dirty="0" smtClean="0"/>
              <a:t>Consensus from LPV leads / MODIS land PI’s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13</a:t>
            </a:fld>
            <a:endParaRPr lang="en-US" sz="140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676399"/>
          <a:ext cx="8153400" cy="48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  <a:gridCol w="7162800"/>
              </a:tblGrid>
              <a:tr h="64693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Stage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1 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Product accuracy is assessed from a small (typically &lt; 30) set of locations and time periods by comparison with in-situ or other suitable reference data.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1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Stage 2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Product accuracy is estimated over a significant set of locations and time periods by comparison with reference in situ or other suitable reference data. </a:t>
                      </a:r>
                      <a:r>
                        <a:rPr lang="en-US" sz="1600" i="1" dirty="0" smtClean="0">
                          <a:solidFill>
                            <a:srgbClr val="00FF00"/>
                          </a:solidFill>
                        </a:rPr>
                        <a:t>Spatial and temporal consistency of the product and with similar products have been evaluated over globally representative locations and time periods</a:t>
                      </a:r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Results are published in the peer-reviewed literature.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90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Stage 3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Uncertainties in the product and its associated structure are well quantified from comparison with in situ or other suitable reference data. </a:t>
                      </a:r>
                      <a:r>
                        <a:rPr lang="en-US" sz="1600" i="1" dirty="0" smtClean="0">
                          <a:solidFill>
                            <a:srgbClr val="00FF00"/>
                          </a:solidFill>
                        </a:rPr>
                        <a:t>Uncertainties are characterized in a statistically robust way over multiple locations and time periods representing global conditions. </a:t>
                      </a:r>
                      <a:r>
                        <a:rPr lang="en-US" sz="1600" i="1" dirty="0" smtClean="0">
                          <a:solidFill>
                            <a:srgbClr val="FFFFFF"/>
                          </a:solidFill>
                        </a:rPr>
                        <a:t>Spatial and temporal consistency of the product and with similar products have been evaluated over globally representative locations and periods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.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Results are published in the peer-reviewed literature.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63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Stage 4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FF00"/>
                          </a:solidFill>
                        </a:rPr>
                        <a:t>Validation </a:t>
                      </a:r>
                      <a:r>
                        <a:rPr lang="en-US" sz="1600" i="1" dirty="0" smtClean="0">
                          <a:solidFill>
                            <a:srgbClr val="00FF00"/>
                          </a:solidFill>
                        </a:rPr>
                        <a:t>results for stage 3 are systematically updated </a:t>
                      </a:r>
                      <a:r>
                        <a:rPr lang="en-US" sz="1600" dirty="0" smtClean="0">
                          <a:solidFill>
                            <a:srgbClr val="00FF00"/>
                          </a:solidFill>
                        </a:rPr>
                        <a:t>when</a:t>
                      </a:r>
                      <a:br>
                        <a:rPr lang="en-US" sz="1600" dirty="0" smtClean="0">
                          <a:solidFill>
                            <a:srgbClr val="00FF00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rgbClr val="00FF00"/>
                          </a:solidFill>
                        </a:rPr>
                        <a:t>new product versions are released and as the time-series expands. </a:t>
                      </a:r>
                      <a:endParaRPr lang="en-US" sz="1600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DA8FFF"/>
                </a:solidFill>
              </a:rPr>
              <a:t>Land Product Validation Sub-group</a:t>
            </a:r>
            <a:endParaRPr lang="en-US" sz="4000" dirty="0">
              <a:solidFill>
                <a:srgbClr val="DA8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3058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 smtClean="0">
                <a:solidFill>
                  <a:srgbClr val="FFFFCC"/>
                </a:solidFill>
              </a:rPr>
              <a:t>CEOS</a:t>
            </a:r>
            <a:r>
              <a:rPr lang="en-US" sz="2400" i="1" dirty="0" smtClean="0">
                <a:solidFill>
                  <a:srgbClr val="FFFFCC"/>
                </a:solidFill>
              </a:rPr>
              <a:t> (Committee on Earth Observing Satellites) </a:t>
            </a: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FFFFCC"/>
                </a:solidFill>
              </a:rPr>
              <a:t>WGCV</a:t>
            </a:r>
            <a:r>
              <a:rPr lang="en-US" sz="2400" i="1" dirty="0" smtClean="0">
                <a:solidFill>
                  <a:srgbClr val="FFFFCC"/>
                </a:solidFill>
              </a:rPr>
              <a:t> (Working Group on Calibration and Validation)</a:t>
            </a:r>
          </a:p>
          <a:p>
            <a:pPr>
              <a:buNone/>
            </a:pPr>
            <a:endParaRPr lang="en-US" sz="2400" b="1" dirty="0" smtClean="0">
              <a:solidFill>
                <a:srgbClr val="FFFFCC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FFCC"/>
                </a:solidFill>
              </a:rPr>
              <a:t>Chair:	 </a:t>
            </a:r>
            <a:r>
              <a:rPr lang="en-US" sz="2400" dirty="0" smtClean="0">
                <a:solidFill>
                  <a:srgbClr val="FFFFCC"/>
                </a:solidFill>
              </a:rPr>
              <a:t>Joanne Nightingale (NASA GSFC)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CC"/>
                </a:solidFill>
              </a:rPr>
              <a:t>Vice-Chair: </a:t>
            </a:r>
            <a:r>
              <a:rPr lang="en-US" sz="2400" dirty="0" smtClean="0">
                <a:solidFill>
                  <a:srgbClr val="FFFFCC"/>
                </a:solidFill>
              </a:rPr>
              <a:t>Gabriela </a:t>
            </a:r>
            <a:r>
              <a:rPr lang="en-US" sz="2400" dirty="0" err="1" smtClean="0">
                <a:solidFill>
                  <a:srgbClr val="FFFFCC"/>
                </a:solidFill>
              </a:rPr>
              <a:t>Shaepman-Strub</a:t>
            </a:r>
            <a:r>
              <a:rPr lang="en-US" sz="2400" dirty="0" smtClean="0">
                <a:solidFill>
                  <a:srgbClr val="FFFFCC"/>
                </a:solidFill>
              </a:rPr>
              <a:t> (University of Zurich)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CC"/>
                </a:solidFill>
              </a:rPr>
              <a:t>NASA EOS Validation: </a:t>
            </a:r>
            <a:r>
              <a:rPr lang="en-US" sz="2400" dirty="0" smtClean="0">
                <a:solidFill>
                  <a:srgbClr val="FFFFCC"/>
                </a:solidFill>
              </a:rPr>
              <a:t>Joanne Nightingale / Jaime Nickeson</a:t>
            </a:r>
          </a:p>
          <a:p>
            <a:pPr>
              <a:buNone/>
            </a:pPr>
            <a:endParaRPr lang="en-US" sz="2400" b="1" dirty="0" smtClean="0">
              <a:solidFill>
                <a:srgbClr val="FFFFCC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FFCC"/>
                </a:solidFill>
              </a:rPr>
              <a:t>7 Land Product Focus Groups</a:t>
            </a:r>
          </a:p>
          <a:p>
            <a:pPr lvl="1"/>
            <a:r>
              <a:rPr lang="en-US" sz="2400" dirty="0" smtClean="0">
                <a:solidFill>
                  <a:srgbClr val="FFFFCC"/>
                </a:solidFill>
              </a:rPr>
              <a:t>Established in June 2009 </a:t>
            </a:r>
          </a:p>
          <a:p>
            <a:pPr lvl="1"/>
            <a:r>
              <a:rPr lang="en-US" sz="2400" dirty="0" smtClean="0">
                <a:solidFill>
                  <a:srgbClr val="FFFFCC"/>
                </a:solidFill>
              </a:rPr>
              <a:t>2 co-leads per group</a:t>
            </a:r>
          </a:p>
          <a:p>
            <a:pPr lvl="1"/>
            <a:r>
              <a:rPr lang="en-US" sz="2400" dirty="0" smtClean="0">
                <a:solidFill>
                  <a:srgbClr val="FFFFCC"/>
                </a:solidFill>
              </a:rPr>
              <a:t>~3-year terms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2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DA8FFF"/>
                </a:solidFill>
              </a:rPr>
              <a:t>LPV Focus Groups</a:t>
            </a:r>
            <a:endParaRPr lang="en-US" dirty="0">
              <a:solidFill>
                <a:srgbClr val="DA8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3</a:t>
            </a:fld>
            <a:endParaRPr lang="en-US" sz="1400">
              <a:solidFill>
                <a:schemeClr val="tx1"/>
              </a:solidFill>
            </a:endParaRPr>
          </a:p>
        </p:txBody>
      </p:sp>
      <p:graphicFrame>
        <p:nvGraphicFramePr>
          <p:cNvPr id="5" name="Group 5"/>
          <p:cNvGraphicFramePr>
            <a:graphicFrameLocks noGrp="1"/>
          </p:cNvGraphicFramePr>
          <p:nvPr/>
        </p:nvGraphicFramePr>
        <p:xfrm>
          <a:off x="609600" y="914400"/>
          <a:ext cx="8336406" cy="5166026"/>
        </p:xfrm>
        <a:graphic>
          <a:graphicData uri="http://schemas.openxmlformats.org/drawingml/2006/table">
            <a:tbl>
              <a:tblPr/>
              <a:tblGrid>
                <a:gridCol w="3070605"/>
                <a:gridCol w="2491995"/>
                <a:gridCol w="2773806"/>
              </a:tblGrid>
              <a:tr h="726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A8FFF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Focus Group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A8FFF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North America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A8FFF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Europe / Other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6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Land Cover 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Mark Friedl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(Boston University)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Martin Herold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Wageningen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University, NL &amp;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GOFC/GOLD)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Fire*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(Active/Burned Area)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Luigi Boschetti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(University of Maryland)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Kevin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Tansey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(University of Leicester, UK)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Biophysical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(LAI*,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  <a:sym typeface="Symbol"/>
                        </a:rPr>
                        <a:t>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APAR*)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Richard Fernandes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(NR Canada)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Stephen Plummer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(ESRIN, IT)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Surface Radiation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(Reflectance, BRDF,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Albedo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*)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Crystal Schaaf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(Boston University)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Gabriela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Schaepman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(University of Zurich, SW)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Land Surface Temperature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Simon Hook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(JPL)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Jose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Sobrino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(University of Valencia, SP)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Soil Moisture*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Tom Jackson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(USDA)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Wolfgang Wagner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(Vienna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Uni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of Technology, AT)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6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Land Surface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Phenology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Jeff Morisette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(USGS)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TBD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–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TODAY!!!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60960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* = Essential Climate Variable: </a:t>
            </a:r>
            <a:r>
              <a:rPr lang="en-US" sz="1800" i="1" dirty="0" smtClean="0">
                <a:solidFill>
                  <a:srgbClr val="FFFFFF"/>
                </a:solidFill>
              </a:rPr>
              <a:t>Essential measurement for global earth observation and understanding long-term affects of climate change</a:t>
            </a:r>
            <a:endParaRPr lang="en-US" sz="1800" dirty="0" smtClean="0">
              <a:solidFill>
                <a:srgbClr val="FFFFFF"/>
              </a:solidFill>
            </a:endParaRPr>
          </a:p>
          <a:p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A8FFF"/>
                </a:solidFill>
              </a:rPr>
              <a:t>LPV Objectives</a:t>
            </a:r>
            <a:endParaRPr lang="en-US" dirty="0">
              <a:solidFill>
                <a:srgbClr val="DA8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5486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FFFFCC"/>
                </a:solidFill>
              </a:rPr>
              <a:t>To foster </a:t>
            </a:r>
            <a:r>
              <a:rPr lang="en-US" sz="2400" b="1" dirty="0" smtClean="0">
                <a:solidFill>
                  <a:srgbClr val="00FF00"/>
                </a:solidFill>
              </a:rPr>
              <a:t>quantitative validation</a:t>
            </a:r>
            <a:r>
              <a:rPr lang="en-US" sz="2400" dirty="0" smtClean="0">
                <a:solidFill>
                  <a:srgbClr val="00FF00"/>
                </a:solidFill>
              </a:rPr>
              <a:t> </a:t>
            </a:r>
            <a:r>
              <a:rPr lang="en-US" sz="2400" dirty="0" smtClean="0">
                <a:solidFill>
                  <a:srgbClr val="FFFFCC"/>
                </a:solidFill>
              </a:rPr>
              <a:t>of </a:t>
            </a:r>
            <a:r>
              <a:rPr lang="en-US" sz="2400" i="1" dirty="0" smtClean="0">
                <a:solidFill>
                  <a:srgbClr val="FFFFCC"/>
                </a:solidFill>
              </a:rPr>
              <a:t>higher level global land products</a:t>
            </a:r>
            <a:r>
              <a:rPr lang="en-US" sz="2400" dirty="0" smtClean="0">
                <a:solidFill>
                  <a:srgbClr val="FFFFCC"/>
                </a:solidFill>
              </a:rPr>
              <a:t> derived from remotely sensed data, in a traceable way, and relay results so they are relevant to users</a:t>
            </a:r>
          </a:p>
          <a:p>
            <a:pPr marL="0" indent="0" algn="ctr">
              <a:buNone/>
            </a:pPr>
            <a:endParaRPr lang="en-US" sz="2400" dirty="0" smtClean="0">
              <a:solidFill>
                <a:srgbClr val="FFFFCC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FFFFCC"/>
                </a:solidFill>
              </a:rPr>
              <a:t>To increase the </a:t>
            </a:r>
            <a:r>
              <a:rPr lang="en-US" sz="2400" dirty="0" smtClean="0">
                <a:solidFill>
                  <a:srgbClr val="00FF00"/>
                </a:solidFill>
              </a:rPr>
              <a:t>quality and efficiency </a:t>
            </a:r>
            <a:r>
              <a:rPr lang="en-US" sz="2400" dirty="0" smtClean="0">
                <a:solidFill>
                  <a:srgbClr val="FFFFCC"/>
                </a:solidFill>
              </a:rPr>
              <a:t>of global satellite product validation by developing and promoting international </a:t>
            </a:r>
            <a:r>
              <a:rPr lang="en-US" sz="2400" dirty="0" smtClean="0">
                <a:solidFill>
                  <a:srgbClr val="00FF00"/>
                </a:solidFill>
              </a:rPr>
              <a:t>standards and protocols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FFCC"/>
                </a:solidFill>
              </a:rPr>
              <a:t>for:</a:t>
            </a:r>
          </a:p>
          <a:p>
            <a:pPr marL="2290763" lvl="2" indent="-230188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FFFFCC"/>
                </a:solidFill>
              </a:rPr>
              <a:t>Field sampling</a:t>
            </a:r>
          </a:p>
          <a:p>
            <a:pPr marL="2290763" lvl="2" indent="-230188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FFFFCC"/>
                </a:solidFill>
              </a:rPr>
              <a:t>Scaling techniques</a:t>
            </a:r>
          </a:p>
          <a:p>
            <a:pPr marL="2290763" lvl="2" indent="-230188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FFFFCC"/>
                </a:solidFill>
              </a:rPr>
              <a:t>Accuracy reporting</a:t>
            </a:r>
          </a:p>
          <a:p>
            <a:pPr marL="2290763" lvl="2" indent="-230188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FFFFCC"/>
                </a:solidFill>
              </a:rPr>
              <a:t>Data / information exchange</a:t>
            </a:r>
          </a:p>
          <a:p>
            <a:pPr marL="2290763" lvl="2" indent="-230188">
              <a:lnSpc>
                <a:spcPct val="110000"/>
              </a:lnSpc>
              <a:spcBef>
                <a:spcPts val="0"/>
              </a:spcBef>
              <a:buNone/>
            </a:pPr>
            <a:endParaRPr lang="en-US" sz="2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FFFFCC"/>
                </a:solidFill>
              </a:rPr>
              <a:t>To provide feedback to international structures (GEOSS) for: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FFFFCC"/>
                </a:solidFill>
              </a:rPr>
              <a:t>Requirements on product accuracy and quality assurance (QA4EO)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FFFFCC"/>
                </a:solidFill>
              </a:rPr>
              <a:t>Terrestrial ECV measurement standards 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FFFFCC"/>
                </a:solidFill>
              </a:rPr>
              <a:t>Definitions for future missions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4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DA8FFF"/>
                </a:solidFill>
              </a:rPr>
              <a:t>GEOSS Schematic</a:t>
            </a:r>
            <a:endParaRPr lang="en-US" dirty="0">
              <a:solidFill>
                <a:srgbClr val="DA8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5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5" name="Picture 4" descr="geos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066799"/>
            <a:ext cx="8686800" cy="5791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804446"/>
            <a:ext cx="86868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Linkages between International Programs concerned with Terrestrial Earth Observation</a:t>
            </a:r>
            <a:endParaRPr lang="en-US" sz="1600" b="1" dirty="0"/>
          </a:p>
        </p:txBody>
      </p:sp>
      <p:sp>
        <p:nvSpPr>
          <p:cNvPr id="11" name="Oval 10"/>
          <p:cNvSpPr/>
          <p:nvPr/>
        </p:nvSpPr>
        <p:spPr bwMode="auto">
          <a:xfrm>
            <a:off x="3429000" y="5486400"/>
            <a:ext cx="2743200" cy="1371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6324600" y="3505200"/>
            <a:ext cx="1341119" cy="3352800"/>
            <a:chOff x="6172200" y="3505200"/>
            <a:chExt cx="1341119" cy="3352800"/>
          </a:xfrm>
        </p:grpSpPr>
        <p:sp>
          <p:nvSpPr>
            <p:cNvPr id="8" name="Oval 7"/>
            <p:cNvSpPr/>
            <p:nvPr/>
          </p:nvSpPr>
          <p:spPr bwMode="auto">
            <a:xfrm>
              <a:off x="6172200" y="6019800"/>
              <a:ext cx="1295400" cy="838200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10" name="Left Bracket 9"/>
            <p:cNvSpPr/>
            <p:nvPr/>
          </p:nvSpPr>
          <p:spPr bwMode="auto">
            <a:xfrm>
              <a:off x="7467600" y="4648200"/>
              <a:ext cx="45719" cy="1676400"/>
            </a:xfrm>
            <a:prstGeom prst="leftBracke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172200" y="3505200"/>
              <a:ext cx="1295400" cy="838200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A8FFF"/>
                </a:solidFill>
              </a:rPr>
              <a:t>Role of Focus Groups</a:t>
            </a:r>
            <a:endParaRPr lang="en-US" dirty="0">
              <a:solidFill>
                <a:srgbClr val="DA8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CC"/>
                </a:solidFill>
              </a:rPr>
              <a:t>Engage community members (via listserv), update on progress, relevant meetings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CC"/>
                </a:solidFill>
              </a:rPr>
              <a:t>Report back to LPV working group on activities, meetings, new products, funding mechanisms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CC"/>
                </a:solidFill>
              </a:rPr>
              <a:t>Organize at least 1 topical workshop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CC"/>
                </a:solidFill>
              </a:rPr>
              <a:t>Expand LPV activities, field sites, collaboration beyond North America and Europe!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CC"/>
                </a:solidFill>
              </a:rPr>
              <a:t>Lead product inter-comparison activities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CC"/>
                </a:solidFill>
              </a:rPr>
              <a:t>Lead the development and writing of “best practice” land product validation guidelines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6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A8FFF"/>
                </a:solidFill>
              </a:rPr>
              <a:t>Land Product Validation Protocols</a:t>
            </a:r>
            <a:endParaRPr lang="en-US" dirty="0">
              <a:solidFill>
                <a:srgbClr val="DA8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FFFFCC"/>
                </a:solidFill>
              </a:rPr>
              <a:t>“Best practice” for land product validation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rgbClr val="FFFFCC"/>
                </a:solidFill>
              </a:rPr>
              <a:t>Current knowledge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rgbClr val="FFFFCC"/>
                </a:solidFill>
              </a:rPr>
              <a:t>Available data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rgbClr val="FFFFCC"/>
                </a:solidFill>
              </a:rPr>
              <a:t>Tools and methods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rgbClr val="FFFFCC"/>
                </a:solidFill>
              </a:rPr>
              <a:t>Tested and repeatable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rgbClr val="FFFFCC"/>
                </a:solidFill>
              </a:rPr>
              <a:t>Peer-reviewed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rgbClr val="FFFFCC"/>
                </a:solidFill>
              </a:rPr>
              <a:t>CEOS endorsed/published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rgbClr val="FFFFCC"/>
                </a:solidFill>
              </a:rPr>
              <a:t>“Living” documents</a:t>
            </a:r>
          </a:p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7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5" name="Picture 4" descr="lcp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828800"/>
            <a:ext cx="3529013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A8FFF"/>
                </a:solidFill>
              </a:rPr>
              <a:t>Protocol Components</a:t>
            </a:r>
            <a:endParaRPr lang="en-US" dirty="0">
              <a:solidFill>
                <a:srgbClr val="DA8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334000"/>
          </a:xfrm>
        </p:spPr>
        <p:txBody>
          <a:bodyPr/>
          <a:lstStyle/>
          <a:p>
            <a:r>
              <a:rPr lang="en-US" sz="2400" dirty="0" smtClean="0">
                <a:solidFill>
                  <a:srgbClr val="FFFFCC"/>
                </a:solidFill>
              </a:rPr>
              <a:t>Template developed ~ may be tailored to suit each group</a:t>
            </a:r>
          </a:p>
          <a:p>
            <a:r>
              <a:rPr lang="en-US" sz="2400" dirty="0" smtClean="0">
                <a:solidFill>
                  <a:srgbClr val="FFFFCC"/>
                </a:solidFill>
              </a:rPr>
              <a:t>Process for CEOS endorsement / publication</a:t>
            </a:r>
          </a:p>
          <a:p>
            <a:r>
              <a:rPr lang="en-US" sz="2400" dirty="0" smtClean="0">
                <a:solidFill>
                  <a:srgbClr val="FFFFCC"/>
                </a:solidFill>
              </a:rPr>
              <a:t>Protocol key attributes:</a:t>
            </a:r>
          </a:p>
          <a:p>
            <a:pPr lvl="1"/>
            <a:r>
              <a:rPr lang="en-US" sz="2000" b="1" dirty="0" smtClean="0">
                <a:solidFill>
                  <a:srgbClr val="00FF00"/>
                </a:solidFill>
              </a:rPr>
              <a:t>Background / product definitions</a:t>
            </a:r>
            <a:r>
              <a:rPr lang="en-US" sz="2000" dirty="0" smtClean="0">
                <a:solidFill>
                  <a:srgbClr val="00FF00"/>
                </a:solidFill>
              </a:rPr>
              <a:t> </a:t>
            </a:r>
            <a:r>
              <a:rPr lang="en-US" sz="2000" dirty="0" smtClean="0">
                <a:solidFill>
                  <a:srgbClr val="FFFFCC"/>
                </a:solidFill>
              </a:rPr>
              <a:t>(ECV)</a:t>
            </a:r>
          </a:p>
          <a:p>
            <a:pPr lvl="1"/>
            <a:r>
              <a:rPr lang="en-US" sz="2000" b="1" dirty="0" smtClean="0">
                <a:solidFill>
                  <a:srgbClr val="00FF00"/>
                </a:solidFill>
              </a:rPr>
              <a:t>Accuracy assessment </a:t>
            </a:r>
            <a:r>
              <a:rPr lang="en-US" sz="2000" dirty="0" smtClean="0">
                <a:solidFill>
                  <a:srgbClr val="FFFFCC"/>
                </a:solidFill>
              </a:rPr>
              <a:t>(comparison with in-situ, high resolution image reference data)</a:t>
            </a:r>
          </a:p>
          <a:p>
            <a:pPr lvl="2"/>
            <a:r>
              <a:rPr lang="en-US" sz="1800" dirty="0" smtClean="0">
                <a:solidFill>
                  <a:srgbClr val="FFFFCC"/>
                </a:solidFill>
              </a:rPr>
              <a:t>Existing data sets, field sites, sampling schemes, data quality issues</a:t>
            </a:r>
          </a:p>
          <a:p>
            <a:pPr lvl="2"/>
            <a:r>
              <a:rPr lang="en-US" sz="1800" dirty="0" smtClean="0">
                <a:solidFill>
                  <a:srgbClr val="FFFFCC"/>
                </a:solidFill>
              </a:rPr>
              <a:t>Spatial and temporal requirements for new datasets</a:t>
            </a:r>
          </a:p>
          <a:p>
            <a:pPr lvl="1"/>
            <a:r>
              <a:rPr lang="en-US" sz="2000" b="1" dirty="0" smtClean="0">
                <a:solidFill>
                  <a:srgbClr val="00FF00"/>
                </a:solidFill>
              </a:rPr>
              <a:t>Product Consistency </a:t>
            </a:r>
            <a:r>
              <a:rPr lang="en-US" sz="2000" dirty="0" smtClean="0">
                <a:solidFill>
                  <a:srgbClr val="FFFFCC"/>
                </a:solidFill>
              </a:rPr>
              <a:t>(repeatability of products through time)</a:t>
            </a:r>
          </a:p>
          <a:p>
            <a:pPr lvl="2"/>
            <a:r>
              <a:rPr lang="en-US" sz="1800" dirty="0" smtClean="0">
                <a:solidFill>
                  <a:srgbClr val="FFFFCC"/>
                </a:solidFill>
              </a:rPr>
              <a:t>Address issues concerned with sensor calibration, data-reprocessing, algorithm refinement</a:t>
            </a:r>
          </a:p>
          <a:p>
            <a:pPr lvl="1"/>
            <a:r>
              <a:rPr lang="en-US" sz="2000" b="1" dirty="0" smtClean="0">
                <a:solidFill>
                  <a:srgbClr val="00FF00"/>
                </a:solidFill>
              </a:rPr>
              <a:t>Product Inter-comparison</a:t>
            </a:r>
          </a:p>
          <a:p>
            <a:pPr lvl="1"/>
            <a:r>
              <a:rPr lang="en-US" sz="2000" b="1" dirty="0" smtClean="0">
                <a:solidFill>
                  <a:srgbClr val="00FF00"/>
                </a:solidFill>
              </a:rPr>
              <a:t>Recommendations / Conclusions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D2FE1-A724-4456-9764-5C5568106E74}" type="slidenum">
              <a:rPr lang="en-US" smtClean="0"/>
              <a:pPr/>
              <a:t>8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A8FFF"/>
                </a:solidFill>
              </a:rPr>
              <a:t>Product Inter-comparisons</a:t>
            </a:r>
            <a:endParaRPr lang="en-US" dirty="0">
              <a:solidFill>
                <a:srgbClr val="DA8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334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 smtClean="0">
                <a:solidFill>
                  <a:srgbClr val="FFFFCC"/>
                </a:solidFill>
              </a:rPr>
              <a:t>Many sensors = many similar products</a:t>
            </a:r>
          </a:p>
          <a:p>
            <a:pPr marL="457200" indent="-457200">
              <a:buNone/>
            </a:pPr>
            <a:endParaRPr lang="en-US" dirty="0" smtClean="0">
              <a:solidFill>
                <a:srgbClr val="FFFFCC"/>
              </a:solidFill>
            </a:endParaRPr>
          </a:p>
          <a:p>
            <a:pPr marL="457200" indent="-457200"/>
            <a:r>
              <a:rPr lang="en-US" dirty="0">
                <a:solidFill>
                  <a:srgbClr val="FFFFCC"/>
                </a:solidFill>
              </a:rPr>
              <a:t>Evaluation of spatial &amp; temporal </a:t>
            </a:r>
            <a:r>
              <a:rPr lang="en-US" i="1" dirty="0">
                <a:solidFill>
                  <a:srgbClr val="FFFFCC"/>
                </a:solidFill>
              </a:rPr>
              <a:t>consistency</a:t>
            </a:r>
            <a:r>
              <a:rPr lang="en-US" dirty="0">
                <a:solidFill>
                  <a:srgbClr val="FFFFCC"/>
                </a:solidFill>
              </a:rPr>
              <a:t> between products</a:t>
            </a:r>
          </a:p>
          <a:p>
            <a:pPr marL="457200" indent="-457200"/>
            <a:endParaRPr lang="en-US" dirty="0">
              <a:solidFill>
                <a:srgbClr val="FFFFCC"/>
              </a:solidFill>
            </a:endParaRPr>
          </a:p>
          <a:p>
            <a:pPr marL="457200" indent="-457200"/>
            <a:r>
              <a:rPr lang="en-US" dirty="0">
                <a:solidFill>
                  <a:srgbClr val="FFFFCC"/>
                </a:solidFill>
              </a:rPr>
              <a:t>Highlight regions/temporal periods where detailed validation/evaluation studies are required</a:t>
            </a:r>
          </a:p>
          <a:p>
            <a:pPr marL="457200" indent="-457200"/>
            <a:endParaRPr lang="en-US" dirty="0">
              <a:solidFill>
                <a:srgbClr val="FFFFCC"/>
              </a:solidFill>
            </a:endParaRPr>
          </a:p>
          <a:p>
            <a:pPr marL="457200" indent="-457200"/>
            <a:r>
              <a:rPr lang="en-US" dirty="0">
                <a:solidFill>
                  <a:srgbClr val="FFFFCC"/>
                </a:solidFill>
              </a:rPr>
              <a:t>Provides information to data users about suitability of products for specific applications</a:t>
            </a:r>
            <a:r>
              <a:rPr lang="en-US" dirty="0" smtClean="0">
                <a:solidFill>
                  <a:srgbClr val="FFFFCC"/>
                </a:solidFill>
              </a:rPr>
              <a:t>…</a:t>
            </a:r>
            <a:endParaRPr lang="en-US" dirty="0" smtClean="0">
              <a:solidFill>
                <a:srgbClr val="FFFFCC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969</Words>
  <Application>Microsoft Macintosh PowerPoint</Application>
  <PresentationFormat>On-screen Show (4:3)</PresentationFormat>
  <Paragraphs>149</Paragraphs>
  <Slides>13</Slides>
  <Notes>0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CEOS WGCV Land Product Validation Sub-Group Overview</vt:lpstr>
      <vt:lpstr>Land Product Validation Sub-group</vt:lpstr>
      <vt:lpstr>LPV Focus Groups</vt:lpstr>
      <vt:lpstr>LPV Objectives</vt:lpstr>
      <vt:lpstr>GEOSS Schematic</vt:lpstr>
      <vt:lpstr>Role of Focus Groups</vt:lpstr>
      <vt:lpstr>Land Product Validation Protocols</vt:lpstr>
      <vt:lpstr>Protocol Components</vt:lpstr>
      <vt:lpstr>Product Inter-comparisons</vt:lpstr>
      <vt:lpstr>LPV Webpage</vt:lpstr>
      <vt:lpstr>ISRSE 2011 - http://isrse34.org</vt:lpstr>
      <vt:lpstr>Land Surface Phenology…… Jeff</vt:lpstr>
      <vt:lpstr>Validation Stages</vt:lpstr>
    </vt:vector>
  </TitlesOfParts>
  <Company>NASA/GSFC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CEOS WGCV Land Product Validation Sub-Group (2009 – 2010 Update)</dc:title>
  <dc:creator>jmnighti</dc:creator>
  <cp:lastModifiedBy>Joanne Nightingale</cp:lastModifiedBy>
  <cp:revision>20</cp:revision>
  <dcterms:created xsi:type="dcterms:W3CDTF">2010-06-17T18:52:35Z</dcterms:created>
  <dcterms:modified xsi:type="dcterms:W3CDTF">2010-06-17T21:25:23Z</dcterms:modified>
</cp:coreProperties>
</file>